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259" r:id="rId4"/>
    <p:sldId id="290" r:id="rId5"/>
    <p:sldId id="324" r:id="rId6"/>
    <p:sldId id="325" r:id="rId7"/>
    <p:sldId id="304" r:id="rId8"/>
    <p:sldId id="305" r:id="rId9"/>
    <p:sldId id="306" r:id="rId10"/>
    <p:sldId id="307" r:id="rId11"/>
    <p:sldId id="308" r:id="rId12"/>
    <p:sldId id="309" r:id="rId13"/>
    <p:sldId id="310" r:id="rId14"/>
    <p:sldId id="322" r:id="rId15"/>
    <p:sldId id="311" r:id="rId16"/>
    <p:sldId id="312" r:id="rId17"/>
    <p:sldId id="291" r:id="rId18"/>
    <p:sldId id="292" r:id="rId19"/>
    <p:sldId id="293" r:id="rId20"/>
    <p:sldId id="294" r:id="rId21"/>
    <p:sldId id="295" r:id="rId22"/>
    <p:sldId id="296" r:id="rId23"/>
    <p:sldId id="298" r:id="rId24"/>
    <p:sldId id="334" r:id="rId25"/>
    <p:sldId id="282" r:id="rId26"/>
    <p:sldId id="283" r:id="rId27"/>
    <p:sldId id="299" r:id="rId28"/>
    <p:sldId id="337" r:id="rId29"/>
    <p:sldId id="268" r:id="rId30"/>
    <p:sldId id="323" r:id="rId31"/>
    <p:sldId id="271" r:id="rId32"/>
    <p:sldId id="275" r:id="rId33"/>
    <p:sldId id="327" r:id="rId34"/>
    <p:sldId id="328" r:id="rId35"/>
    <p:sldId id="313" r:id="rId36"/>
    <p:sldId id="314" r:id="rId37"/>
    <p:sldId id="335" r:id="rId38"/>
    <p:sldId id="336" r:id="rId39"/>
    <p:sldId id="318" r:id="rId40"/>
    <p:sldId id="319" r:id="rId41"/>
    <p:sldId id="279" r:id="rId42"/>
    <p:sldId id="329" r:id="rId43"/>
    <p:sldId id="278" r:id="rId44"/>
    <p:sldId id="280" r:id="rId45"/>
    <p:sldId id="331" r:id="rId46"/>
    <p:sldId id="332" r:id="rId47"/>
    <p:sldId id="333" r:id="rId48"/>
    <p:sldId id="284" r:id="rId49"/>
    <p:sldId id="285" r:id="rId50"/>
    <p:sldId id="286" r:id="rId51"/>
    <p:sldId id="289" r:id="rId52"/>
    <p:sldId id="287" r:id="rId53"/>
    <p:sldId id="288" r:id="rId5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19/01/2026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B6F9-5F7B-6F62-2AF3-FE9446095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31523-1239-9A7B-8602-A94AB3198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2E35C-BF5C-2D48-4F08-D11C8C475A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C51434-F821-7F54-5222-3E57AA067552}"/>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96995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1B92-6B92-6F87-EC49-B55BE0374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473B6-2114-476A-CFC7-DA141A485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194EC-EA7D-1A0F-1BE5-E6ACB394F3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CE705F-D513-DC80-78E2-550BE9A6C406}"/>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175377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91CB-45D5-9F61-3387-F994BF337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E1681-DD0F-613A-5E0F-A7E1179AC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8339F-08D8-1698-CD70-917CD2BB24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317CEF-372F-414B-E57B-D03E1B2E1692}"/>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20956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3A64-49D7-C816-F832-604EF2D6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4E8C9-8F85-2DD2-9EEE-AB55DCFD3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5B128-138B-8430-72CD-DB58E73F2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257F45-A539-3E5F-EF6F-4C5CD198B3D1}"/>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79703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625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6966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19/01/2026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19/01/2026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5.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26.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32.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6.bin"/></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8" Type="http://schemas.openxmlformats.org/officeDocument/2006/relationships/image" Target="../media/image50.bin"/><Relationship Id="rId3" Type="http://schemas.openxmlformats.org/officeDocument/2006/relationships/image" Target="../media/image45.bin"/><Relationship Id="rId7" Type="http://schemas.openxmlformats.org/officeDocument/2006/relationships/image" Target="../media/image49.bin"/><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bin"/><Relationship Id="rId11" Type="http://schemas.openxmlformats.org/officeDocument/2006/relationships/image" Target="../media/image10.bin"/><Relationship Id="rId5" Type="http://schemas.openxmlformats.org/officeDocument/2006/relationships/image" Target="../media/image47.bin"/><Relationship Id="rId10" Type="http://schemas.openxmlformats.org/officeDocument/2006/relationships/hyperlink" Target="https://copilot.microsoft.com/chats/VxLhoMD9N1vkXjmusFVFK" TargetMode="External"/><Relationship Id="rId4" Type="http://schemas.openxmlformats.org/officeDocument/2006/relationships/image" Target="../media/image46.bin"/><Relationship Id="rId9" Type="http://schemas.openxmlformats.org/officeDocument/2006/relationships/hyperlink" Target="https://docs.google.com/spreadsheets/d/15cmh5CBRiLG4DQmL-nSj3pHbyFCj7q-5Sn9L5km8-og/edit?usp=shar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bin"/><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5cmh5CBRiLG4DQmL-nSj3pHbyFCj7q-5Sn9L5km8-og/edit?gid=2086064951#gid=2086064951" TargetMode="External"/><Relationship Id="rId7" Type="http://schemas.openxmlformats.org/officeDocument/2006/relationships/hyperlink" Target="https://studio.botpress.cloud/c9773c6b-3a95-4208-bd5d-dee2c0874e79/flows/wf-main" TargetMode="External"/><Relationship Id="rId2" Type="http://schemas.openxmlformats.org/officeDocument/2006/relationships/hyperlink" Target="https://us2.make.com/1484942/scenarios/3617883/edit" TargetMode="External"/><Relationship Id="rId1" Type="http://schemas.openxmlformats.org/officeDocument/2006/relationships/slideLayout" Target="../slideLayouts/slideLayout12.xml"/><Relationship Id="rId6" Type="http://schemas.openxmlformats.org/officeDocument/2006/relationships/hyperlink" Target="https://botplugin.com.br/" TargetMode="External"/><Relationship Id="rId5" Type="http://schemas.openxmlformats.org/officeDocument/2006/relationships/hyperlink" Target="https://br.kommo.com/whatsapp-chatbot/" TargetMode="External"/><Relationship Id="rId4" Type="http://schemas.openxmlformats.org/officeDocument/2006/relationships/hyperlink" Target="https://a.umbler.com/br/tal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10.bin"/></Relationships>
</file>

<file path=ppt/slides/_rels/slide46.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0.bin"/></Relationships>
</file>

<file path=ppt/slides/_rels/slide47.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10.bin"/></Relationships>
</file>

<file path=ppt/slides/_rels/slide48.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66.bin"/></Relationships>
</file>

<file path=ppt/slides/_rels/slide49.xml.rels><?xml version="1.0" encoding="UTF-8" standalone="yes"?>
<Relationships xmlns="http://schemas.openxmlformats.org/package/2006/relationships"><Relationship Id="rId3" Type="http://schemas.openxmlformats.org/officeDocument/2006/relationships/image" Target="../media/image67.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6.bin"/></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8" Type="http://schemas.openxmlformats.org/officeDocument/2006/relationships/image" Target="../media/image73.bin"/><Relationship Id="rId3" Type="http://schemas.openxmlformats.org/officeDocument/2006/relationships/image" Target="../media/image68.bin"/><Relationship Id="rId7" Type="http://schemas.openxmlformats.org/officeDocument/2006/relationships/image" Target="../media/image72.bin"/><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1.bin"/><Relationship Id="rId5" Type="http://schemas.openxmlformats.org/officeDocument/2006/relationships/image" Target="../media/image70.bin"/><Relationship Id="rId10" Type="http://schemas.openxmlformats.org/officeDocument/2006/relationships/image" Target="../media/image10.bin"/><Relationship Id="rId4" Type="http://schemas.openxmlformats.org/officeDocument/2006/relationships/image" Target="../media/image69.bin"/><Relationship Id="rId9" Type="http://schemas.openxmlformats.org/officeDocument/2006/relationships/image" Target="../media/image74.bin"/></Relationships>
</file>

<file path=ppt/slides/_rels/slide51.xml.rels><?xml version="1.0" encoding="UTF-8" standalone="yes"?>
<Relationships xmlns="http://schemas.openxmlformats.org/package/2006/relationships"><Relationship Id="rId3" Type="http://schemas.openxmlformats.org/officeDocument/2006/relationships/image" Target="../media/image75.bin"/><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28.bin"/></Relationships>
</file>

<file path=ppt/slides/_rels/slide52.xml.rels><?xml version="1.0" encoding="UTF-8" standalone="yes"?>
<Relationships xmlns="http://schemas.openxmlformats.org/package/2006/relationships"><Relationship Id="rId3" Type="http://schemas.openxmlformats.org/officeDocument/2006/relationships/image" Target="../media/image75.bin"/><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8.bin"/></Relationships>
</file>

<file path=ppt/slides/_rels/slide53.xml.rels><?xml version="1.0" encoding="UTF-8" standalone="yes"?>
<Relationships xmlns="http://schemas.openxmlformats.org/package/2006/relationships"><Relationship Id="rId3" Type="http://schemas.openxmlformats.org/officeDocument/2006/relationships/image" Target="../media/image77.bin"/><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8.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a:solidFill>
                  <a:schemeClr val="lt1"/>
                </a:solidFill>
                <a:latin typeface="Montserrat"/>
                <a:ea typeface="Montserrat"/>
                <a:cs typeface="Montserrat"/>
                <a:sym typeface="Montserrat"/>
              </a:rPr>
              <a:t>Jan,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402167"/>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Impacto no Serviço Público:</a:t>
            </a:r>
            <a:r>
              <a:rPr lang="pt-BR" sz="1867" dirty="0">
                <a:latin typeface="Noto Sans" panose="020B0502040504020204" pitchFamily="34" charset="0"/>
                <a:ea typeface="Noto Sans" panose="020B0502040504020204" pitchFamily="34" charset="0"/>
                <a:cs typeface="Noto Sans" panose="020B0502040504020204" pitchFamily="34" charset="0"/>
              </a:rPr>
              <a:t> Capacidade de resumir processos, redigir minutas, atender cidadãos e analisar dados com linguagem natural e alta velocidade.</a:t>
            </a: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F171-63D7-A671-879B-DFD2BABA924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F22F99-2C4E-B219-FEA2-3B391A1E152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CE56059-A3BA-F8CE-49D8-AFC9A69D72A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947BECB-461D-1685-AF97-A5C0C7F2356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3121DBF-D58C-C120-F63F-968C8B006EE8}"/>
              </a:ext>
            </a:extLst>
          </p:cNvPr>
          <p:cNvSpPr/>
          <p:nvPr/>
        </p:nvSpPr>
        <p:spPr>
          <a:xfrm>
            <a:off x="762001" y="531169"/>
            <a:ext cx="717664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Transformers – O motor da </a:t>
            </a:r>
            <a:r>
              <a:rPr lang="en-US" sz="3000" b="1" dirty="0" err="1">
                <a:solidFill>
                  <a:srgbClr val="2C3E50"/>
                </a:solidFill>
                <a:latin typeface="Noto Sans" pitchFamily="34" charset="0"/>
                <a:ea typeface="Noto Sans" pitchFamily="34" charset="-122"/>
                <a:cs typeface="Noto Sans" pitchFamily="34" charset="-120"/>
              </a:rPr>
              <a:t>revolução</a:t>
            </a:r>
            <a:endParaRPr lang="en-US" sz="3000" dirty="0"/>
          </a:p>
        </p:txBody>
      </p:sp>
      <p:sp>
        <p:nvSpPr>
          <p:cNvPr id="25" name="Shape 15">
            <a:extLst>
              <a:ext uri="{FF2B5EF4-FFF2-40B4-BE49-F238E27FC236}">
                <a16:creationId xmlns:a16="http://schemas.microsoft.com/office/drawing/2014/main" id="{F1850A2A-0C1B-DC6A-3AEB-73CE0B3F9EA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2C0D11F-5C17-0BEE-0BE6-148159DD1C1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62B58F9-00AA-1984-3D25-B80D93431F3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2086A28-DAC6-4750-86A2-1B5D07E115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B19B057-242B-7F65-5FD2-C4D862A3560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B2EFD0C-0279-C9D3-D4F6-D03B2305E1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A6981D9-C4CB-0339-8FE3-E29EB2237BA7}"/>
              </a:ext>
            </a:extLst>
          </p:cNvPr>
          <p:cNvSpPr txBox="1"/>
          <p:nvPr/>
        </p:nvSpPr>
        <p:spPr>
          <a:xfrm>
            <a:off x="733974" y="1387369"/>
            <a:ext cx="9187793" cy="4402167"/>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Conceito:</a:t>
            </a:r>
            <a:r>
              <a:rPr lang="pt-BR" sz="1867" dirty="0">
                <a:latin typeface="Noto Sans" panose="020B0502040504020204" pitchFamily="34" charset="0"/>
                <a:ea typeface="Noto Sans" panose="020B0502040504020204" pitchFamily="34" charset="0"/>
                <a:cs typeface="Noto Sans" panose="020B0502040504020204" pitchFamily="34" charset="0"/>
              </a:rPr>
              <a:t> Uma arquitetura inovadora de rede neural criada em 2017 (pelo artigo "</a:t>
            </a:r>
            <a:r>
              <a:rPr lang="pt-BR" sz="1867" dirty="0" err="1">
                <a:latin typeface="Noto Sans" panose="020B0502040504020204" pitchFamily="34" charset="0"/>
                <a:ea typeface="Noto Sans" panose="020B0502040504020204" pitchFamily="34" charset="0"/>
                <a:cs typeface="Noto Sans" panose="020B0502040504020204" pitchFamily="34" charset="0"/>
              </a:rPr>
              <a:t>Attention</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dirty="0" err="1">
                <a:latin typeface="Noto Sans" panose="020B0502040504020204" pitchFamily="34" charset="0"/>
                <a:ea typeface="Noto Sans" panose="020B0502040504020204" pitchFamily="34" charset="0"/>
                <a:cs typeface="Noto Sans" panose="020B0502040504020204" pitchFamily="34" charset="0"/>
              </a:rPr>
              <a:t>Is</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dirty="0" err="1">
                <a:latin typeface="Noto Sans" panose="020B0502040504020204" pitchFamily="34" charset="0"/>
                <a:ea typeface="Noto Sans" panose="020B0502040504020204" pitchFamily="34" charset="0"/>
                <a:cs typeface="Noto Sans" panose="020B0502040504020204" pitchFamily="34" charset="0"/>
              </a:rPr>
              <a:t>All</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dirty="0" err="1">
                <a:latin typeface="Noto Sans" panose="020B0502040504020204" pitchFamily="34" charset="0"/>
                <a:ea typeface="Noto Sans" panose="020B0502040504020204" pitchFamily="34" charset="0"/>
                <a:cs typeface="Noto Sans" panose="020B0502040504020204" pitchFamily="34" charset="0"/>
              </a:rPr>
              <a:t>You</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dirty="0" err="1">
                <a:latin typeface="Noto Sans" panose="020B0502040504020204" pitchFamily="34" charset="0"/>
                <a:ea typeface="Noto Sans" panose="020B0502040504020204" pitchFamily="34" charset="0"/>
                <a:cs typeface="Noto Sans" panose="020B0502040504020204" pitchFamily="34" charset="0"/>
              </a:rPr>
              <a:t>Need</a:t>
            </a:r>
            <a:r>
              <a:rPr lang="pt-BR" sz="1867" dirty="0">
                <a:latin typeface="Noto Sans" panose="020B0502040504020204" pitchFamily="34" charset="0"/>
                <a:ea typeface="Noto Sans" panose="020B0502040504020204" pitchFamily="34" charset="0"/>
                <a:cs typeface="Noto Sans" panose="020B0502040504020204" pitchFamily="34" charset="0"/>
              </a:rPr>
              <a:t>").</a:t>
            </a:r>
          </a:p>
          <a:p>
            <a:endParaRPr lang="pt-BR" sz="1867" dirty="0">
              <a:latin typeface="Noto Sans" panose="020B0502040504020204" pitchFamily="34" charset="0"/>
              <a:ea typeface="Noto Sans" panose="020B0502040504020204" pitchFamily="34" charset="0"/>
              <a:cs typeface="Noto Sans" panose="020B0502040504020204" pitchFamily="34" charset="0"/>
            </a:endParaRP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O Segredo é a "Atenção":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Diferente de modelos antigos que liam palavra por palavra (linearmente), os Transformers olham para a frase inteira de uma vez.</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Mecanismo de Atenção:</a:t>
            </a:r>
            <a:r>
              <a:rPr lang="pt-BR" sz="1867" dirty="0">
                <a:latin typeface="Noto Sans" panose="020B0502040504020204" pitchFamily="34" charset="0"/>
                <a:ea typeface="Noto Sans" panose="020B0502040504020204" pitchFamily="34" charset="0"/>
                <a:cs typeface="Noto Sans" panose="020B0502040504020204" pitchFamily="34" charset="0"/>
              </a:rPr>
              <a:t> O modelo consegue identificar quais palavras são mais importantes para dar sentido ao contexto (</a:t>
            </a:r>
            <a:r>
              <a:rPr lang="pt-BR" sz="1867" dirty="0" err="1">
                <a:latin typeface="Noto Sans" panose="020B0502040504020204" pitchFamily="34" charset="0"/>
                <a:ea typeface="Noto Sans" panose="020B0502040504020204" pitchFamily="34" charset="0"/>
                <a:cs typeface="Noto Sans" panose="020B0502040504020204" pitchFamily="34" charset="0"/>
              </a:rPr>
              <a:t>ex</a:t>
            </a:r>
            <a:r>
              <a:rPr lang="pt-BR" sz="1867" dirty="0">
                <a:latin typeface="Noto Sans" panose="020B0502040504020204" pitchFamily="34" charset="0"/>
                <a:ea typeface="Noto Sans" panose="020B0502040504020204" pitchFamily="34" charset="0"/>
                <a:cs typeface="Noto Sans" panose="020B0502040504020204" pitchFamily="34" charset="0"/>
              </a:rPr>
              <a:t>: saber que "banco" se refere a dinheiro e não a um assento, dependendo do resto da frase).</a:t>
            </a: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Processamento Paralelo:</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Permite analisar volumes gigantescos de dados simultaneamente.</a:t>
            </a:r>
          </a:p>
          <a:p>
            <a:endParaRPr lang="pt-BR" sz="1867" b="1" dirty="0">
              <a:latin typeface="Noto Sans" panose="020B0502040504020204" pitchFamily="34" charset="0"/>
              <a:ea typeface="Noto Sans" panose="020B0502040504020204" pitchFamily="34" charset="0"/>
              <a:cs typeface="Noto Sans" panose="020B0502040504020204" pitchFamily="34" charset="0"/>
            </a:endParaRPr>
          </a:p>
          <a:p>
            <a:r>
              <a:rPr lang="pt-BR" sz="1867" b="1" dirty="0">
                <a:latin typeface="Noto Sans" panose="020B0502040504020204" pitchFamily="34" charset="0"/>
                <a:ea typeface="Noto Sans" panose="020B0502040504020204" pitchFamily="34" charset="0"/>
                <a:cs typeface="Noto Sans" panose="020B0502040504020204" pitchFamily="34" charset="0"/>
              </a:rPr>
              <a:t>Na prática:</a:t>
            </a:r>
            <a:r>
              <a:rPr lang="pt-BR" sz="1867" dirty="0">
                <a:latin typeface="Noto Sans" panose="020B0502040504020204" pitchFamily="34" charset="0"/>
                <a:ea typeface="Noto Sans" panose="020B0502040504020204" pitchFamily="34" charset="0"/>
                <a:cs typeface="Noto Sans" panose="020B0502040504020204" pitchFamily="34" charset="0"/>
              </a:rPr>
              <a:t> Isso torna o treinamento da IA muito mais rápido e eficiente, permitindo que ela entenda dependências complexas em textos longos (como projetos de lei ou contratos).</a:t>
            </a:r>
          </a:p>
        </p:txBody>
      </p:sp>
    </p:spTree>
    <p:extLst>
      <p:ext uri="{BB962C8B-B14F-4D97-AF65-F5344CB8AC3E}">
        <p14:creationId xmlns:p14="http://schemas.microsoft.com/office/powerpoint/2010/main" val="214247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6C43-8429-AD17-A98F-C69EFFF649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36EA02-D355-65CC-7A50-F69DFA644B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4F37F02-CDF6-4872-7A9C-F06948661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64ECF0A-92CF-9FF0-3747-358CD474A1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B04906D-A404-8E53-1FAD-E73432A6EC34}"/>
              </a:ext>
            </a:extLst>
          </p:cNvPr>
          <p:cNvSpPr/>
          <p:nvPr/>
        </p:nvSpPr>
        <p:spPr>
          <a:xfrm>
            <a:off x="762001" y="531169"/>
            <a:ext cx="7138173"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criação</a:t>
            </a:r>
            <a:endParaRPr lang="en-US" sz="3000" dirty="0"/>
          </a:p>
        </p:txBody>
      </p:sp>
      <p:sp>
        <p:nvSpPr>
          <p:cNvPr id="25" name="Shape 15">
            <a:extLst>
              <a:ext uri="{FF2B5EF4-FFF2-40B4-BE49-F238E27FC236}">
                <a16:creationId xmlns:a16="http://schemas.microsoft.com/office/drawing/2014/main" id="{3A5BB584-F551-29E1-6190-E9E64CA5154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E43D15-932E-76B2-C7E3-DAEF513ADE9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F9D7E30-EE22-BE7C-F460-7873EBF9DC9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A5E433A-B0B7-C9A3-7E2F-12482616A29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EFB9017-1148-0EA8-9D50-DDA372C60D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96AD975-4C41-2E2B-473A-EB0A79E05AD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C569196-9565-3359-BA3E-9E4454DA94D3}"/>
              </a:ext>
            </a:extLst>
          </p:cNvPr>
          <p:cNvSpPr txBox="1"/>
          <p:nvPr/>
        </p:nvSpPr>
        <p:spPr>
          <a:xfrm>
            <a:off x="762001" y="1443422"/>
            <a:ext cx="918779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Conceito:</a:t>
            </a:r>
            <a:r>
              <a:rPr lang="pt-BR" sz="1867" dirty="0">
                <a:latin typeface="Noto Sans" panose="020B0502040504020204" pitchFamily="34" charset="0"/>
                <a:ea typeface="Noto Sans" panose="020B0502040504020204" pitchFamily="34" charset="0"/>
                <a:cs typeface="Noto Sans" panose="020B0502040504020204" pitchFamily="34" charset="0"/>
              </a:rPr>
              <a:t> Inteligência Artificial focada em criar conteúdo novo e original, não apenas classificar dados existentes.</a:t>
            </a:r>
          </a:p>
          <a:p>
            <a:endParaRPr lang="pt-BR" sz="1867" dirty="0">
              <a:latin typeface="Noto Sans" panose="020B0502040504020204" pitchFamily="34" charset="0"/>
              <a:ea typeface="Noto Sans" panose="020B0502040504020204" pitchFamily="34" charset="0"/>
              <a:cs typeface="Noto Sans" panose="020B0502040504020204" pitchFamily="34" charset="0"/>
            </a:endParaRP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O que ela faz?</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Produz textos, imagens, vídeos, códigos de computador e áudios.</a:t>
            </a: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Funciona baseada em </a:t>
            </a:r>
            <a:r>
              <a:rPr lang="pt-BR" sz="1867" b="1" dirty="0">
                <a:latin typeface="Noto Sans" panose="020B0502040504020204" pitchFamily="34" charset="0"/>
                <a:ea typeface="Noto Sans" panose="020B0502040504020204" pitchFamily="34" charset="0"/>
                <a:cs typeface="Noto Sans" panose="020B0502040504020204" pitchFamily="34" charset="0"/>
              </a:rPr>
              <a:t>probabilidade e previsão</a:t>
            </a:r>
            <a:r>
              <a:rPr lang="pt-BR" sz="1867" dirty="0">
                <a:latin typeface="Noto Sans" panose="020B0502040504020204" pitchFamily="34" charset="0"/>
                <a:ea typeface="Noto Sans" panose="020B0502040504020204" pitchFamily="34" charset="0"/>
                <a:cs typeface="Noto Sans" panose="020B0502040504020204" pitchFamily="34" charset="0"/>
              </a:rPr>
              <a:t>, usando modelos matemáticos complexos.</a:t>
            </a: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Como funciona (Simplificado):</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Utiliza </a:t>
            </a:r>
            <a:r>
              <a:rPr lang="pt-BR" sz="1867" b="1" dirty="0">
                <a:latin typeface="Noto Sans" panose="020B0502040504020204" pitchFamily="34" charset="0"/>
                <a:ea typeface="Noto Sans" panose="020B0502040504020204" pitchFamily="34" charset="0"/>
                <a:cs typeface="Noto Sans" panose="020B0502040504020204" pitchFamily="34" charset="0"/>
              </a:rPr>
              <a:t>Modelos de Base:</a:t>
            </a:r>
            <a:r>
              <a:rPr lang="pt-BR" sz="1867" dirty="0">
                <a:latin typeface="Noto Sans" panose="020B0502040504020204" pitchFamily="34" charset="0"/>
                <a:ea typeface="Noto Sans" panose="020B0502040504020204" pitchFamily="34" charset="0"/>
                <a:cs typeface="Noto Sans" panose="020B0502040504020204" pitchFamily="34" charset="0"/>
              </a:rPr>
              <a:t> Treinados em um volume massivo de dados não rotulados (internet, livros).</a:t>
            </a: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A IA aprende os padrões de distribuição dos dados e cria algo novo que segue esse mesmo padrão.</a:t>
            </a:r>
          </a:p>
          <a:p>
            <a:endParaRPr lang="pt-BR" sz="1867" b="1" dirty="0">
              <a:latin typeface="Noto Sans" panose="020B0502040504020204" pitchFamily="34" charset="0"/>
              <a:ea typeface="Noto Sans" panose="020B0502040504020204" pitchFamily="34" charset="0"/>
              <a:cs typeface="Noto Sans" panose="020B0502040504020204" pitchFamily="34" charset="0"/>
            </a:endParaRPr>
          </a:p>
          <a:p>
            <a:r>
              <a:rPr lang="pt-BR" sz="1867" b="1" dirty="0">
                <a:latin typeface="Noto Sans" panose="020B0502040504020204" pitchFamily="34" charset="0"/>
                <a:ea typeface="Noto Sans" panose="020B0502040504020204" pitchFamily="34" charset="0"/>
                <a:cs typeface="Noto Sans" panose="020B0502040504020204" pitchFamily="34" charset="0"/>
              </a:rPr>
              <a:t>Aplicação no Município:</a:t>
            </a:r>
            <a:r>
              <a:rPr lang="pt-BR" sz="1867" dirty="0">
                <a:latin typeface="Noto Sans" panose="020B0502040504020204" pitchFamily="34" charset="0"/>
                <a:ea typeface="Noto Sans" panose="020B0502040504020204" pitchFamily="34" charset="0"/>
                <a:cs typeface="Noto Sans" panose="020B0502040504020204" pitchFamily="34" charset="0"/>
              </a:rPr>
              <a:t> Em vez de apenas buscar um documento antigo (IA tradicional), a IA Generativa pode </a:t>
            </a:r>
            <a:r>
              <a:rPr lang="pt-BR" sz="1867" i="1" dirty="0">
                <a:latin typeface="Noto Sans" panose="020B0502040504020204" pitchFamily="34" charset="0"/>
                <a:ea typeface="Noto Sans" panose="020B0502040504020204" pitchFamily="34" charset="0"/>
                <a:cs typeface="Noto Sans" panose="020B0502040504020204" pitchFamily="34" charset="0"/>
              </a:rPr>
              <a:t>redigir</a:t>
            </a:r>
            <a:r>
              <a:rPr lang="pt-BR" sz="1867" dirty="0">
                <a:latin typeface="Noto Sans" panose="020B0502040504020204" pitchFamily="34" charset="0"/>
                <a:ea typeface="Noto Sans" panose="020B0502040504020204" pitchFamily="34" charset="0"/>
                <a:cs typeface="Noto Sans" panose="020B0502040504020204" pitchFamily="34" charset="0"/>
              </a:rPr>
              <a:t> uma nova minuta baseada nas regras aprendidas.</a:t>
            </a:r>
          </a:p>
        </p:txBody>
      </p:sp>
    </p:spTree>
    <p:extLst>
      <p:ext uri="{BB962C8B-B14F-4D97-AF65-F5344CB8AC3E}">
        <p14:creationId xmlns:p14="http://schemas.microsoft.com/office/powerpoint/2010/main" val="20703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9E66-0F1C-BDE4-A7A1-5504A8EB67E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56133EC-F99D-1AF0-8E6B-B6A2BF88C64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8F8D6B7-27A2-B85E-96D6-CEBD8943E53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648BE50-1514-F292-9A5D-8815B3A92A2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01A62A2-161E-A8B6-3605-5A56F4EA4387}"/>
              </a:ext>
            </a:extLst>
          </p:cNvPr>
          <p:cNvSpPr/>
          <p:nvPr/>
        </p:nvSpPr>
        <p:spPr>
          <a:xfrm>
            <a:off x="762000" y="531169"/>
            <a:ext cx="1116812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LLM (Large Language Models) – O banco do </a:t>
            </a:r>
            <a:r>
              <a:rPr lang="en-US" sz="3000" b="1" dirty="0" err="1">
                <a:solidFill>
                  <a:srgbClr val="2C3E50"/>
                </a:solidFill>
                <a:latin typeface="Noto Sans" pitchFamily="34" charset="0"/>
                <a:ea typeface="Noto Sans" pitchFamily="34" charset="-122"/>
                <a:cs typeface="Noto Sans" pitchFamily="34" charset="-120"/>
              </a:rPr>
              <a:t>conhecimento</a:t>
            </a:r>
            <a:endParaRPr lang="en-US" sz="3000" dirty="0"/>
          </a:p>
        </p:txBody>
      </p:sp>
      <p:sp>
        <p:nvSpPr>
          <p:cNvPr id="25" name="Shape 15">
            <a:extLst>
              <a:ext uri="{FF2B5EF4-FFF2-40B4-BE49-F238E27FC236}">
                <a16:creationId xmlns:a16="http://schemas.microsoft.com/office/drawing/2014/main" id="{AD13A131-D219-4663-A89B-B39C9FE0761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EC81E2C-D0B4-3739-E736-591A0AF46CA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B07C71F-8C15-3570-5B9F-EB98B86A06D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B3092E8-935A-2714-DD91-1C178AF6C3C5}"/>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55EB3C8-F047-8683-BBAE-64BA219017D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6E56BB4-D609-A671-E651-5BB25604001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7A602D88-6047-40AB-86E6-4AC811713942}"/>
              </a:ext>
            </a:extLst>
          </p:cNvPr>
          <p:cNvSpPr txBox="1"/>
          <p:nvPr/>
        </p:nvSpPr>
        <p:spPr>
          <a:xfrm>
            <a:off x="762001" y="1443422"/>
            <a:ext cx="10384221" cy="4402167"/>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Conceito:</a:t>
            </a:r>
            <a:r>
              <a:rPr lang="pt-BR" sz="1867" dirty="0">
                <a:latin typeface="Noto Sans" panose="020B0502040504020204" pitchFamily="34" charset="0"/>
                <a:ea typeface="Noto Sans" panose="020B0502040504020204" pitchFamily="34" charset="0"/>
                <a:cs typeface="Noto Sans" panose="020B0502040504020204" pitchFamily="34" charset="0"/>
              </a:rPr>
              <a:t> Modelos de Linguagem de Grande Porte treinados para prever e gerar linguagem humana plausível.</a:t>
            </a:r>
          </a:p>
          <a:p>
            <a:endParaRPr lang="pt-BR" sz="1867" dirty="0">
              <a:latin typeface="Noto Sans" panose="020B0502040504020204" pitchFamily="34" charset="0"/>
              <a:ea typeface="Noto Sans" panose="020B0502040504020204" pitchFamily="34" charset="0"/>
              <a:cs typeface="Noto Sans" panose="020B0502040504020204" pitchFamily="34" charset="0"/>
            </a:endParaRP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"Large" (Grande Porte):</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Possuem </a:t>
            </a:r>
            <a:r>
              <a:rPr lang="pt-BR" sz="1867" b="1" dirty="0">
                <a:latin typeface="Noto Sans" panose="020B0502040504020204" pitchFamily="34" charset="0"/>
                <a:ea typeface="Noto Sans" panose="020B0502040504020204" pitchFamily="34" charset="0"/>
                <a:cs typeface="Noto Sans" panose="020B0502040504020204" pitchFamily="34" charset="0"/>
              </a:rPr>
              <a:t>bilhões ou trilhões de parâmetros</a:t>
            </a:r>
            <a:r>
              <a:rPr lang="pt-BR" sz="1867" dirty="0">
                <a:latin typeface="Noto Sans" panose="020B0502040504020204" pitchFamily="34" charset="0"/>
                <a:ea typeface="Noto Sans" panose="020B0502040504020204" pitchFamily="34" charset="0"/>
                <a:cs typeface="Noto Sans" panose="020B0502040504020204" pitchFamily="34" charset="0"/>
              </a:rPr>
              <a:t> (como se fossem conexões neuronais).</a:t>
            </a: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Quanto mais parâmetros, maior a capacidade de entender nuances, ambiguidades e contextos complexos.</a:t>
            </a: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Como aprendem?</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São treinados com livros, notícias, redes sociais e artigos acadêmicos.</a:t>
            </a: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Aprendem gramática, fatos históricos, raciocínio lógico e estilos de escrita.</a:t>
            </a:r>
          </a:p>
          <a:p>
            <a:pPr marL="380990" indent="-380990" fontAlgn="base">
              <a:buFont typeface="Arial" panose="020B0604020202020204" pitchFamily="34" charset="0"/>
              <a:buChar char="•"/>
            </a:pPr>
            <a:r>
              <a:rPr lang="pt-BR" sz="1867" b="1" dirty="0">
                <a:latin typeface="Noto Sans" panose="020B0502040504020204" pitchFamily="34" charset="0"/>
                <a:ea typeface="Noto Sans" panose="020B0502040504020204" pitchFamily="34" charset="0"/>
                <a:cs typeface="Noto Sans" panose="020B0502040504020204" pitchFamily="34" charset="0"/>
              </a:rPr>
              <a:t>O "Autocomplete" Avançado:</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Estatisticamente, o LLM calcula qual é a próxima palavra ou frase mais provável em um contexto.</a:t>
            </a:r>
          </a:p>
          <a:p>
            <a:pPr lvl="1"/>
            <a:r>
              <a:rPr lang="pt-BR" sz="1867" b="1" dirty="0">
                <a:latin typeface="Noto Sans" panose="020B0502040504020204" pitchFamily="34" charset="0"/>
                <a:ea typeface="Noto Sans" panose="020B0502040504020204" pitchFamily="34" charset="0"/>
                <a:cs typeface="Noto Sans" panose="020B0502040504020204" pitchFamily="34" charset="0"/>
              </a:rPr>
              <a:t>Poder de Generalização:</a:t>
            </a:r>
            <a:r>
              <a:rPr lang="pt-BR" sz="1867" dirty="0">
                <a:latin typeface="Noto Sans" panose="020B0502040504020204" pitchFamily="34" charset="0"/>
                <a:ea typeface="Noto Sans" panose="020B0502040504020204" pitchFamily="34" charset="0"/>
                <a:cs typeface="Noto Sans" panose="020B0502040504020204" pitchFamily="34" charset="0"/>
              </a:rPr>
              <a:t> São modelos de propósito geral. O mesmo modelo que resume uma ata pode traduzir um texto ou responder dúvidas de um cidadão.</a:t>
            </a:r>
          </a:p>
        </p:txBody>
      </p:sp>
    </p:spTree>
    <p:extLst>
      <p:ext uri="{BB962C8B-B14F-4D97-AF65-F5344CB8AC3E}">
        <p14:creationId xmlns:p14="http://schemas.microsoft.com/office/powerpoint/2010/main" val="409408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8439F-929A-1DCC-F175-C8118B73308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82B11E2-4841-5E76-F99D-1AED5D88540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81B8768-F656-F1EB-16C7-EF732BBF30B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62222DD-92D0-4FFD-B035-4CF879ADD8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DB533DF6-0644-92B5-C12A-88E5B6774528}"/>
              </a:ext>
            </a:extLst>
          </p:cNvPr>
          <p:cNvSpPr/>
          <p:nvPr/>
        </p:nvSpPr>
        <p:spPr>
          <a:xfrm>
            <a:off x="762001" y="531169"/>
            <a:ext cx="5272277"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GPT – </a:t>
            </a:r>
            <a:r>
              <a:rPr lang="en-US" sz="3000" b="1" dirty="0" err="1">
                <a:solidFill>
                  <a:srgbClr val="2C3E50"/>
                </a:solidFill>
                <a:latin typeface="Noto Sans" pitchFamily="34" charset="0"/>
                <a:ea typeface="Noto Sans" pitchFamily="34" charset="-122"/>
                <a:cs typeface="Noto Sans" pitchFamily="34" charset="-120"/>
              </a:rPr>
              <a:t>Tecnologia</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na</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prática</a:t>
            </a:r>
            <a:endParaRPr lang="en-US" sz="3000" dirty="0"/>
          </a:p>
        </p:txBody>
      </p:sp>
      <p:sp>
        <p:nvSpPr>
          <p:cNvPr id="25" name="Shape 15">
            <a:extLst>
              <a:ext uri="{FF2B5EF4-FFF2-40B4-BE49-F238E27FC236}">
                <a16:creationId xmlns:a16="http://schemas.microsoft.com/office/drawing/2014/main" id="{4C7D33D4-BBC8-F54B-97DF-D85B54B468B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6484E7E-1C69-A61D-CE5A-7C0A64AAB48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E550AC5-8140-5614-89B7-DC166CCDD6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338BD789-400E-0578-B436-77A38A6B400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1779390-20FD-1470-7615-193D58F0268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6277BEF-AC5E-0E04-8950-5FA78949D66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A733E311-2CAB-206D-1D34-DF2939F89B99}"/>
              </a:ext>
            </a:extLst>
          </p:cNvPr>
          <p:cNvSpPr txBox="1"/>
          <p:nvPr/>
        </p:nvSpPr>
        <p:spPr>
          <a:xfrm>
            <a:off x="733974" y="1275256"/>
            <a:ext cx="10384221"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Significado:</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i="1" dirty="0" err="1">
                <a:latin typeface="Noto Sans" panose="020B0502040504020204" pitchFamily="34" charset="0"/>
                <a:ea typeface="Noto Sans" panose="020B0502040504020204" pitchFamily="34" charset="0"/>
                <a:cs typeface="Noto Sans" panose="020B0502040504020204" pitchFamily="34" charset="0"/>
              </a:rPr>
              <a:t>Generative</a:t>
            </a:r>
            <a:r>
              <a:rPr lang="pt-BR" sz="1867" i="1" dirty="0">
                <a:latin typeface="Noto Sans" panose="020B0502040504020204" pitchFamily="34" charset="0"/>
                <a:ea typeface="Noto Sans" panose="020B0502040504020204" pitchFamily="34" charset="0"/>
                <a:cs typeface="Noto Sans" panose="020B0502040504020204" pitchFamily="34" charset="0"/>
              </a:rPr>
              <a:t> </a:t>
            </a:r>
            <a:r>
              <a:rPr lang="pt-BR" sz="1867" i="1" dirty="0" err="1">
                <a:latin typeface="Noto Sans" panose="020B0502040504020204" pitchFamily="34" charset="0"/>
                <a:ea typeface="Noto Sans" panose="020B0502040504020204" pitchFamily="34" charset="0"/>
                <a:cs typeface="Noto Sans" panose="020B0502040504020204" pitchFamily="34" charset="0"/>
              </a:rPr>
              <a:t>Pre-trained</a:t>
            </a:r>
            <a:r>
              <a:rPr lang="pt-BR" sz="1867" i="1" dirty="0">
                <a:latin typeface="Noto Sans" panose="020B0502040504020204" pitchFamily="34" charset="0"/>
                <a:ea typeface="Noto Sans" panose="020B0502040504020204" pitchFamily="34" charset="0"/>
                <a:cs typeface="Noto Sans" panose="020B0502040504020204" pitchFamily="34" charset="0"/>
              </a:rPr>
              <a:t> </a:t>
            </a:r>
            <a:r>
              <a:rPr lang="pt-BR" sz="1867" i="1" dirty="0" err="1">
                <a:latin typeface="Noto Sans" panose="020B0502040504020204" pitchFamily="34" charset="0"/>
                <a:ea typeface="Noto Sans" panose="020B0502040504020204" pitchFamily="34" charset="0"/>
                <a:cs typeface="Noto Sans" panose="020B0502040504020204" pitchFamily="34" charset="0"/>
              </a:rPr>
              <a:t>Transformer</a:t>
            </a:r>
            <a:r>
              <a:rPr lang="pt-BR" sz="1867" dirty="0">
                <a:latin typeface="Noto Sans" panose="020B0502040504020204" pitchFamily="34" charset="0"/>
                <a:ea typeface="Noto Sans" panose="020B0502040504020204" pitchFamily="34" charset="0"/>
                <a:cs typeface="Noto Sans" panose="020B0502040504020204" pitchFamily="34" charset="0"/>
              </a:rPr>
              <a:t> (Transformador Generativo </a:t>
            </a:r>
            <a:r>
              <a:rPr lang="pt-BR" sz="1867" dirty="0" err="1">
                <a:latin typeface="Noto Sans" panose="020B0502040504020204" pitchFamily="34" charset="0"/>
                <a:ea typeface="Noto Sans" panose="020B0502040504020204" pitchFamily="34" charset="0"/>
                <a:cs typeface="Noto Sans" panose="020B0502040504020204" pitchFamily="34" charset="0"/>
              </a:rPr>
              <a:t>Pré</a:t>
            </a:r>
            <a:r>
              <a:rPr lang="pt-BR" sz="1867" dirty="0">
                <a:latin typeface="Noto Sans" panose="020B0502040504020204" pitchFamily="34" charset="0"/>
                <a:ea typeface="Noto Sans" panose="020B0502040504020204" pitchFamily="34" charset="0"/>
                <a:cs typeface="Noto Sans" panose="020B0502040504020204" pitchFamily="34" charset="0"/>
              </a:rPr>
              <a:t>-treinado).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que é?</a:t>
            </a:r>
            <a:r>
              <a:rPr lang="pt-BR" sz="1867" dirty="0">
                <a:latin typeface="Noto Sans" panose="020B0502040504020204" pitchFamily="34" charset="0"/>
                <a:ea typeface="Noto Sans" panose="020B0502040504020204" pitchFamily="34" charset="0"/>
                <a:cs typeface="Noto Sans" panose="020B0502040504020204" pitchFamily="34" charset="0"/>
              </a:rPr>
              <a:t> Uma família de modelos desenvolvida pela OpenAI que une a arquitetura </a:t>
            </a:r>
            <a:r>
              <a:rPr lang="pt-BR" sz="1867" b="1" dirty="0" err="1">
                <a:latin typeface="Noto Sans" panose="020B0502040504020204" pitchFamily="34" charset="0"/>
                <a:ea typeface="Noto Sans" panose="020B0502040504020204" pitchFamily="34" charset="0"/>
                <a:cs typeface="Noto Sans" panose="020B0502040504020204" pitchFamily="34" charset="0"/>
              </a:rPr>
              <a:t>Transformer</a:t>
            </a:r>
            <a:r>
              <a:rPr lang="pt-BR" sz="1867" dirty="0">
                <a:latin typeface="Noto Sans" panose="020B0502040504020204" pitchFamily="34" charset="0"/>
                <a:ea typeface="Noto Sans" panose="020B0502040504020204" pitchFamily="34" charset="0"/>
                <a:cs typeface="Noto Sans" panose="020B0502040504020204" pitchFamily="34" charset="0"/>
              </a:rPr>
              <a:t> com o poder dos </a:t>
            </a:r>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dirty="0">
                <a:latin typeface="Noto Sans" panose="020B0502040504020204" pitchFamily="34" charset="0"/>
                <a:ea typeface="Noto Sans" panose="020B0502040504020204" pitchFamily="34" charset="0"/>
                <a:cs typeface="Noto Sans" panose="020B0502040504020204" pitchFamily="34" charset="0"/>
              </a:rPr>
              <a: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Evolução Rápida: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Do GPT-1 ao GPT-4, houve um salto de milhões para </a:t>
            </a:r>
            <a:r>
              <a:rPr lang="pt-BR" sz="1867" b="1" dirty="0">
                <a:latin typeface="Noto Sans" panose="020B0502040504020204" pitchFamily="34" charset="0"/>
                <a:ea typeface="Noto Sans" panose="020B0502040504020204" pitchFamily="34" charset="0"/>
                <a:cs typeface="Noto Sans" panose="020B0502040504020204" pitchFamily="34" charset="0"/>
              </a:rPr>
              <a:t>trilhões de parâmetros</a:t>
            </a:r>
            <a:r>
              <a:rPr lang="pt-BR" sz="1867"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O modelo tornou-se capaz de realizar tarefas complexas (como passar em exames de advocacia ou medicina).</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Diferenciais: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Pré</a:t>
            </a:r>
            <a:r>
              <a:rPr lang="pt-BR" sz="1867" b="1" dirty="0">
                <a:latin typeface="Noto Sans" panose="020B0502040504020204" pitchFamily="34" charset="0"/>
                <a:ea typeface="Noto Sans" panose="020B0502040504020204" pitchFamily="34" charset="0"/>
                <a:cs typeface="Noto Sans" panose="020B0502040504020204" pitchFamily="34" charset="0"/>
              </a:rPr>
              <a:t>-treinado:</a:t>
            </a:r>
            <a:r>
              <a:rPr lang="pt-BR" sz="1867" dirty="0">
                <a:latin typeface="Noto Sans" panose="020B0502040504020204" pitchFamily="34" charset="0"/>
                <a:ea typeface="Noto Sans" panose="020B0502040504020204" pitchFamily="34" charset="0"/>
                <a:cs typeface="Noto Sans" panose="020B0502040504020204" pitchFamily="34" charset="0"/>
              </a:rPr>
              <a:t> Já "leu" quase tudo da internet; não precisa ser ensinado do zero.</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Multitarefa:</a:t>
            </a:r>
            <a:r>
              <a:rPr lang="pt-BR" sz="1867" dirty="0">
                <a:latin typeface="Noto Sans" panose="020B0502040504020204" pitchFamily="34" charset="0"/>
                <a:ea typeface="Noto Sans" panose="020B0502040504020204" pitchFamily="34" charset="0"/>
                <a:cs typeface="Noto Sans" panose="020B0502040504020204" pitchFamily="34" charset="0"/>
              </a:rPr>
              <a:t> Não precisa de ajustes técnicos para mudar de função. Você pede em linguagem natural ("Resuma este texto", "Crie uma tabela") e ele executa.</a:t>
            </a:r>
          </a:p>
          <a:p>
            <a:r>
              <a:rPr lang="pt-BR" sz="1867" b="1" dirty="0" err="1">
                <a:latin typeface="Noto Sans" panose="020B0502040504020204" pitchFamily="34" charset="0"/>
                <a:ea typeface="Noto Sans" panose="020B0502040504020204" pitchFamily="34" charset="0"/>
                <a:cs typeface="Noto Sans" panose="020B0502040504020204" pitchFamily="34" charset="0"/>
              </a:rPr>
              <a:t>Auto-regressivo</a:t>
            </a:r>
            <a:r>
              <a:rPr lang="pt-BR" sz="1867" b="1" dirty="0">
                <a:latin typeface="Noto Sans" panose="020B0502040504020204" pitchFamily="34" charset="0"/>
                <a:ea typeface="Noto Sans" panose="020B0502040504020204" pitchFamily="34" charset="0"/>
                <a:cs typeface="Noto Sans" panose="020B0502040504020204" pitchFamily="34" charset="0"/>
              </a:rPr>
              <a:t>:</a:t>
            </a:r>
            <a:r>
              <a:rPr lang="pt-BR" sz="1867" dirty="0">
                <a:latin typeface="Noto Sans" panose="020B0502040504020204" pitchFamily="34" charset="0"/>
                <a:ea typeface="Noto Sans" panose="020B0502040504020204" pitchFamily="34" charset="0"/>
                <a:cs typeface="Noto Sans" panose="020B0502040504020204" pitchFamily="34" charset="0"/>
              </a:rPr>
              <a:t> Constrói a resposta palavra por palavra, baseando-se em tudo que já foi escrito anteriormente na conversa.</a:t>
            </a:r>
          </a:p>
        </p:txBody>
      </p:sp>
    </p:spTree>
    <p:extLst>
      <p:ext uri="{BB962C8B-B14F-4D97-AF65-F5344CB8AC3E}">
        <p14:creationId xmlns:p14="http://schemas.microsoft.com/office/powerpoint/2010/main" val="653832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2401298"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o Papel da IA</a:t>
            </a:r>
            <a:endParaRPr lang="en-US" sz="1867" dirty="0"/>
          </a:p>
        </p:txBody>
      </p:sp>
      <p:sp>
        <p:nvSpPr>
          <p:cNvPr id="14" name="Text 11"/>
          <p:cNvSpPr/>
          <p:nvPr/>
        </p:nvSpPr>
        <p:spPr>
          <a:xfrm>
            <a:off x="1371600" y="3108494"/>
            <a:ext cx="7679988"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Diga à IA quem ela deve simular para que o estilo da resposta seja apropriado. </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"Você é um Especialista em Comunicação Política com foco em engajamento digital."</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010713"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Contexto e 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"O público é a juventude universitária. O assunto é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roteiro para vídeo de 45 segundos para TikTok/Reels com três cenas curtas."</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e precisos.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2462213"/>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Interface gráfica do usuário, Aplicativo, Tabela, Excel&#10;&#10;O conteúdo gerado por IA pode estar incorreto.">
            <a:extLst>
              <a:ext uri="{FF2B5EF4-FFF2-40B4-BE49-F238E27FC236}">
                <a16:creationId xmlns:a16="http://schemas.microsoft.com/office/drawing/2014/main" id="{6D6752D2-2D14-D0B7-0E75-B647E1219278}"/>
              </a:ext>
            </a:extLst>
          </p:cNvPr>
          <p:cNvPicPr>
            <a:picLocks noChangeAspect="1"/>
          </p:cNvPicPr>
          <p:nvPr/>
        </p:nvPicPr>
        <p:blipFill>
          <a:blip r:embed="rId5"/>
          <a:stretch>
            <a:fillRect/>
          </a:stretch>
        </p:blipFill>
        <p:spPr>
          <a:xfrm>
            <a:off x="0" y="190640"/>
            <a:ext cx="12192000" cy="6476720"/>
          </a:xfrm>
          <a:prstGeom prst="rect">
            <a:avLst/>
          </a:prstGeom>
        </p:spPr>
      </p:pic>
    </p:spTree>
    <p:extLst>
      <p:ext uri="{BB962C8B-B14F-4D97-AF65-F5344CB8AC3E}">
        <p14:creationId xmlns:p14="http://schemas.microsoft.com/office/powerpoint/2010/main" val="305083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Pipedream: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226405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CCD0DE1-EE99-B1C6-E34D-7BBAD19A0759}"/>
              </a:ext>
            </a:extLst>
          </p:cNvPr>
          <p:cNvSpPr txBox="1"/>
          <p:nvPr/>
        </p:nvSpPr>
        <p:spPr>
          <a:xfrm>
            <a:off x="316089" y="1535290"/>
            <a:ext cx="11484563" cy="3540200"/>
          </a:xfrm>
          <a:prstGeom prst="rect">
            <a:avLst/>
          </a:prstGeom>
          <a:noFill/>
        </p:spPr>
        <p:txBody>
          <a:bodyPr wrap="square" rtlCol="0">
            <a:spAutoFit/>
          </a:bodyPr>
          <a:lstStyle/>
          <a:p>
            <a:r>
              <a:rPr lang="pt-BR" sz="1867" dirty="0"/>
              <a:t>Make: </a:t>
            </a:r>
            <a:r>
              <a:rPr lang="pt-BR" sz="1867" dirty="0">
                <a:hlinkClick r:id="rId2"/>
              </a:rPr>
              <a:t>https://us2.make.com/1484942/scenarios/3617883/edit</a:t>
            </a:r>
            <a:br>
              <a:rPr lang="pt-BR" sz="1867" dirty="0"/>
            </a:br>
            <a:r>
              <a:rPr lang="pt-BR" sz="1867" dirty="0"/>
              <a:t>Exemplo da planilha: </a:t>
            </a:r>
            <a:r>
              <a:rPr lang="pt-BR" sz="1867" dirty="0">
                <a:hlinkClick r:id="rId3"/>
              </a:rPr>
              <a:t>https://docs.google.com/spreadsheets/d/15cmh5CBRiLG4DQmL-nSj3pHbyFCj7q-5Sn9L5km8-og/edit?gid=2086064951#gid=2086064951</a:t>
            </a:r>
            <a:endParaRPr lang="pt-BR" sz="1867" dirty="0"/>
          </a:p>
          <a:p>
            <a:endParaRPr lang="pt-BR" sz="1867" dirty="0"/>
          </a:p>
          <a:p>
            <a:r>
              <a:rPr lang="pt-BR" sz="1867" dirty="0" err="1"/>
              <a:t>Chatbots</a:t>
            </a:r>
            <a:r>
              <a:rPr lang="pt-BR" sz="1867" dirty="0"/>
              <a:t>:</a:t>
            </a:r>
          </a:p>
          <a:p>
            <a:r>
              <a:rPr lang="pt-BR" sz="1867" dirty="0">
                <a:hlinkClick r:id="rId4"/>
              </a:rPr>
              <a:t>https://a.umbler.com/br/talk/</a:t>
            </a:r>
            <a:endParaRPr lang="pt-BR" sz="1867" dirty="0"/>
          </a:p>
          <a:p>
            <a:r>
              <a:rPr lang="pt-BR" sz="1867" dirty="0">
                <a:hlinkClick r:id="rId5"/>
              </a:rPr>
              <a:t>https://br.kommo.com/whatsapp-chatbot/</a:t>
            </a:r>
            <a:endParaRPr lang="pt-BR" sz="1867" dirty="0"/>
          </a:p>
          <a:p>
            <a:r>
              <a:rPr lang="pt-BR" sz="1867" dirty="0">
                <a:hlinkClick r:id="rId6"/>
              </a:rPr>
              <a:t>https://botplugin.com.br/</a:t>
            </a:r>
            <a:endParaRPr lang="pt-BR" sz="1867" dirty="0"/>
          </a:p>
          <a:p>
            <a:endParaRPr lang="pt-BR" sz="1867" dirty="0"/>
          </a:p>
          <a:p>
            <a:r>
              <a:rPr lang="pt-BR" sz="1867" dirty="0" err="1"/>
              <a:t>Chatbots</a:t>
            </a:r>
            <a:r>
              <a:rPr lang="pt-BR" sz="1867" dirty="0"/>
              <a:t> com IA (Agentes):</a:t>
            </a:r>
            <a:endParaRPr lang="pt-BR" sz="1867" dirty="0">
              <a:hlinkClick r:id="rId7"/>
            </a:endParaRPr>
          </a:p>
          <a:p>
            <a:r>
              <a:rPr lang="pt-BR" sz="1867" dirty="0">
                <a:hlinkClick r:id="rId7"/>
              </a:rPr>
              <a:t>https://studio.botpress.cloud/c9773c6b-3a95-4208-bd5d-dee2c0874e79/flows/wf-main</a:t>
            </a:r>
            <a:endParaRPr lang="pt-BR" sz="1867" dirty="0"/>
          </a:p>
          <a:p>
            <a:endParaRPr lang="pt-BR" sz="1867" dirty="0"/>
          </a:p>
        </p:txBody>
      </p:sp>
      <p:sp>
        <p:nvSpPr>
          <p:cNvPr id="3" name="Shape 0">
            <a:extLst>
              <a:ext uri="{FF2B5EF4-FFF2-40B4-BE49-F238E27FC236}">
                <a16:creationId xmlns:a16="http://schemas.microsoft.com/office/drawing/2014/main" id="{12CEA45B-6DFC-917F-E0FD-B038229F397A}"/>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2C18BA75-A7A0-6C39-48AC-B138F7397666}"/>
              </a:ext>
            </a:extLst>
          </p:cNvPr>
          <p:cNvSpPr/>
          <p:nvPr/>
        </p:nvSpPr>
        <p:spPr>
          <a:xfrm>
            <a:off x="571500" y="424934"/>
            <a:ext cx="3579506"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Links para </a:t>
            </a:r>
            <a:r>
              <a:rPr lang="en-US" sz="2400" b="1" dirty="0" err="1">
                <a:solidFill>
                  <a:srgbClr val="FFFFFF"/>
                </a:solidFill>
                <a:latin typeface="Noto Sans" pitchFamily="34" charset="0"/>
                <a:ea typeface="Noto Sans" pitchFamily="34" charset="-122"/>
                <a:cs typeface="Noto Sans" pitchFamily="34" charset="-120"/>
              </a:rPr>
              <a:t>os</a:t>
            </a:r>
            <a:r>
              <a:rPr lang="en-US" sz="2400" b="1" dirty="0">
                <a:solidFill>
                  <a:srgbClr val="FFFFFF"/>
                </a:solidFill>
                <a:latin typeface="Noto Sans" pitchFamily="34" charset="0"/>
                <a:ea typeface="Noto Sans" pitchFamily="34" charset="-122"/>
                <a:cs typeface="Noto Sans" pitchFamily="34" charset="-120"/>
              </a:rPr>
              <a:t> </a:t>
            </a:r>
            <a:r>
              <a:rPr lang="en-US" sz="2400" b="1" dirty="0" err="1">
                <a:solidFill>
                  <a:srgbClr val="FFFFFF"/>
                </a:solidFill>
                <a:latin typeface="Noto Sans" pitchFamily="34" charset="0"/>
                <a:ea typeface="Noto Sans" pitchFamily="34" charset="-122"/>
                <a:cs typeface="Noto Sans" pitchFamily="34" charset="-120"/>
              </a:rPr>
              <a:t>exemplos</a:t>
            </a:r>
            <a:endParaRPr lang="en-US" sz="2400" dirty="0"/>
          </a:p>
        </p:txBody>
      </p:sp>
    </p:spTree>
    <p:extLst>
      <p:ext uri="{BB962C8B-B14F-4D97-AF65-F5344CB8AC3E}">
        <p14:creationId xmlns:p14="http://schemas.microsoft.com/office/powerpoint/2010/main" val="2246958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5" y="1443421"/>
            <a:ext cx="4497830" cy="4308872"/>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200"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Supervisionado:</a:t>
            </a:r>
            <a:r>
              <a:rPr lang="pt-BR" sz="12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200" b="1"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2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200" b="1" dirty="0">
              <a:latin typeface="Noto Sans" panose="020B0502040504020204" pitchFamily="34" charset="0"/>
              <a:ea typeface="Noto Sans" panose="020B0502040504020204" pitchFamily="34" charset="0"/>
              <a:cs typeface="Noto Sans" panose="020B0502040504020204" pitchFamily="34" charset="0"/>
            </a:endParaRPr>
          </a:p>
          <a:p>
            <a:r>
              <a:rPr lang="pt-BR" sz="1200" b="1" dirty="0">
                <a:latin typeface="Noto Sans" panose="020B0502040504020204" pitchFamily="34" charset="0"/>
                <a:ea typeface="Noto Sans" panose="020B0502040504020204" pitchFamily="34" charset="0"/>
                <a:cs typeface="Noto Sans" panose="020B0502040504020204" pitchFamily="34" charset="0"/>
              </a:rPr>
              <a:t>Por Reforço:</a:t>
            </a:r>
            <a:r>
              <a:rPr lang="pt-BR" sz="12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5293332" y="1443419"/>
            <a:ext cx="6367226" cy="3577684"/>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1426</TotalTime>
  <Words>4900</Words>
  <Application>Microsoft Office PowerPoint</Application>
  <PresentationFormat>Widescreen</PresentationFormat>
  <Paragraphs>585</Paragraphs>
  <Slides>53</Slides>
  <Notes>48</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53</vt:i4>
      </vt:variant>
    </vt:vector>
  </HeadingPairs>
  <TitlesOfParts>
    <vt:vector size="60" baseType="lpstr">
      <vt:lpstr>Aptos</vt:lpstr>
      <vt:lpstr>Aptos Display</vt:lpstr>
      <vt:lpstr>Arial</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TOLEDO</dc:creator>
  <cp:lastModifiedBy>BRENDA TOLEDO</cp:lastModifiedBy>
  <cp:revision>10</cp:revision>
  <dcterms:created xsi:type="dcterms:W3CDTF">2025-12-10T13:15:24Z</dcterms:created>
  <dcterms:modified xsi:type="dcterms:W3CDTF">2026-01-20T15:14:14Z</dcterms:modified>
</cp:coreProperties>
</file>